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1" r:id="rId19"/>
    <p:sldId id="365" r:id="rId20"/>
    <p:sldId id="362" r:id="rId21"/>
    <p:sldId id="366" r:id="rId22"/>
    <p:sldId id="363" r:id="rId23"/>
    <p:sldId id="364" r:id="rId24"/>
    <p:sldId id="340" r:id="rId25"/>
    <p:sldId id="341" r:id="rId26"/>
    <p:sldId id="342" r:id="rId27"/>
    <p:sldId id="334" r:id="rId28"/>
    <p:sldId id="350" r:id="rId29"/>
    <p:sldId id="351" r:id="rId30"/>
    <p:sldId id="325" r:id="rId31"/>
    <p:sldId id="258" r:id="rId32"/>
    <p:sldId id="338" r:id="rId33"/>
    <p:sldId id="355" r:id="rId34"/>
    <p:sldId id="319" r:id="rId35"/>
    <p:sldId id="352" r:id="rId36"/>
    <p:sldId id="259" r:id="rId37"/>
    <p:sldId id="359" r:id="rId38"/>
    <p:sldId id="368" r:id="rId39"/>
    <p:sldId id="372" r:id="rId40"/>
    <p:sldId id="309" r:id="rId41"/>
    <p:sldId id="337" r:id="rId42"/>
    <p:sldId id="318" r:id="rId43"/>
    <p:sldId id="260" r:id="rId44"/>
    <p:sldId id="294" r:id="rId45"/>
    <p:sldId id="295" r:id="rId46"/>
    <p:sldId id="296" r:id="rId47"/>
    <p:sldId id="297" r:id="rId48"/>
    <p:sldId id="298" r:id="rId49"/>
    <p:sldId id="299" r:id="rId50"/>
    <p:sldId id="261" r:id="rId51"/>
    <p:sldId id="291" r:id="rId52"/>
    <p:sldId id="292" r:id="rId53"/>
    <p:sldId id="293" r:id="rId54"/>
    <p:sldId id="300" r:id="rId55"/>
    <p:sldId id="317" r:id="rId56"/>
    <p:sldId id="367" r:id="rId57"/>
    <p:sldId id="263" r:id="rId58"/>
    <p:sldId id="287" r:id="rId59"/>
    <p:sldId id="288" r:id="rId60"/>
    <p:sldId id="289" r:id="rId61"/>
    <p:sldId id="357" r:id="rId62"/>
    <p:sldId id="358" r:id="rId63"/>
    <p:sldId id="310" r:id="rId64"/>
    <p:sldId id="312" r:id="rId65"/>
    <p:sldId id="315" r:id="rId66"/>
    <p:sldId id="316" r:id="rId67"/>
    <p:sldId id="264" r:id="rId68"/>
    <p:sldId id="265" r:id="rId69"/>
    <p:sldId id="301" r:id="rId70"/>
    <p:sldId id="302" r:id="rId71"/>
    <p:sldId id="303" r:id="rId72"/>
    <p:sldId id="304" r:id="rId73"/>
    <p:sldId id="266" r:id="rId74"/>
    <p:sldId id="267" r:id="rId75"/>
    <p:sldId id="269" r:id="rId76"/>
    <p:sldId id="311" r:id="rId77"/>
    <p:sldId id="373" r:id="rId78"/>
    <p:sldId id="360" r:id="rId79"/>
    <p:sldId id="268" r:id="rId80"/>
    <p:sldId id="290" r:id="rId81"/>
    <p:sldId id="370" r:id="rId82"/>
    <p:sldId id="273" r:id="rId83"/>
    <p:sldId id="270" r:id="rId84"/>
    <p:sldId id="271" r:id="rId85"/>
    <p:sldId id="272" r:id="rId86"/>
    <p:sldId id="349" r:id="rId87"/>
    <p:sldId id="274" r:id="rId88"/>
    <p:sldId id="371" r:id="rId89"/>
    <p:sldId id="275" r:id="rId90"/>
    <p:sldId id="305" r:id="rId91"/>
    <p:sldId id="306" r:id="rId92"/>
    <p:sldId id="307" r:id="rId93"/>
    <p:sldId id="308" r:id="rId94"/>
    <p:sldId id="343" r:id="rId95"/>
    <p:sldId id="344" r:id="rId96"/>
    <p:sldId id="346" r:id="rId97"/>
    <p:sldId id="347" r:id="rId98"/>
    <p:sldId id="348" r:id="rId99"/>
    <p:sldId id="276" r:id="rId100"/>
    <p:sldId id="326" r:id="rId101"/>
    <p:sldId id="277" r:id="rId102"/>
    <p:sldId id="278" r:id="rId103"/>
    <p:sldId id="279" r:id="rId104"/>
    <p:sldId id="280" r:id="rId105"/>
    <p:sldId id="281" r:id="rId106"/>
    <p:sldId id="313" r:id="rId107"/>
    <p:sldId id="314" r:id="rId10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F52B"/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186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(gangOgSykkelveg)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</a:t>
            </a:r>
            <a:r>
              <a:rPr lang="nb-NO" sz="2400" dirty="0" smtClean="0"/>
              <a:t>og </a:t>
            </a:r>
            <a:r>
              <a:rPr lang="nb-NO" sz="2400" dirty="0" smtClean="0"/>
              <a:t>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576367"/>
            <a:ext cx="8087000" cy="47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</a:t>
            </a:r>
            <a:r>
              <a:rPr lang="nb-NO" sz="2400" dirty="0" smtClean="0"/>
              <a:t>og </a:t>
            </a:r>
            <a:r>
              <a:rPr lang="nb-NO" sz="2400" dirty="0" smtClean="0"/>
              <a:t>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576367"/>
            <a:ext cx="8087000" cy="4742546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659145" y="4217158"/>
            <a:ext cx="275727" cy="1364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934040" y="3664425"/>
            <a:ext cx="1856927" cy="55273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7977116" y="4217159"/>
            <a:ext cx="769029" cy="5642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6448567" y="4203510"/>
            <a:ext cx="1528549" cy="7006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6448567" y="1733434"/>
            <a:ext cx="2109950" cy="5539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  <a:endParaRPr lang="nb-NO" sz="1000" dirty="0" smtClean="0">
              <a:solidFill>
                <a:srgbClr val="00B050"/>
              </a:solidFill>
            </a:endParaRPr>
          </a:p>
        </p:txBody>
      </p:sp>
      <p:cxnSp>
        <p:nvCxnSpPr>
          <p:cNvPr id="20" name="Rett linje 19"/>
          <p:cNvCxnSpPr/>
          <p:nvPr/>
        </p:nvCxnSpPr>
        <p:spPr>
          <a:xfrm>
            <a:off x="6527448" y="1867104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6527448" y="2005513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>
            <a:stCxn id="30" idx="0"/>
          </p:cNvCxnSpPr>
          <p:nvPr/>
        </p:nvCxnSpPr>
        <p:spPr>
          <a:xfrm>
            <a:off x="8598090" y="4674358"/>
            <a:ext cx="279779" cy="54591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ihåndsform 29"/>
          <p:cNvSpPr/>
          <p:nvPr/>
        </p:nvSpPr>
        <p:spPr>
          <a:xfrm>
            <a:off x="668740" y="4674358"/>
            <a:ext cx="7929350" cy="109182"/>
          </a:xfrm>
          <a:custGeom>
            <a:avLst/>
            <a:gdLst>
              <a:gd name="connsiteX0" fmla="*/ 7929350 w 7929350"/>
              <a:gd name="connsiteY0" fmla="*/ 0 h 109182"/>
              <a:gd name="connsiteX1" fmla="*/ 7315200 w 7929350"/>
              <a:gd name="connsiteY1" fmla="*/ 13648 h 109182"/>
              <a:gd name="connsiteX2" fmla="*/ 6366681 w 7929350"/>
              <a:gd name="connsiteY2" fmla="*/ 61415 h 109182"/>
              <a:gd name="connsiteX3" fmla="*/ 5629702 w 7929350"/>
              <a:gd name="connsiteY3" fmla="*/ 88711 h 109182"/>
              <a:gd name="connsiteX4" fmla="*/ 5008729 w 7929350"/>
              <a:gd name="connsiteY4" fmla="*/ 102358 h 109182"/>
              <a:gd name="connsiteX5" fmla="*/ 3903260 w 7929350"/>
              <a:gd name="connsiteY5" fmla="*/ 109182 h 109182"/>
              <a:gd name="connsiteX6" fmla="*/ 2477069 w 7929350"/>
              <a:gd name="connsiteY6" fmla="*/ 109182 h 109182"/>
              <a:gd name="connsiteX7" fmla="*/ 1166884 w 7929350"/>
              <a:gd name="connsiteY7" fmla="*/ 102358 h 109182"/>
              <a:gd name="connsiteX8" fmla="*/ 0 w 7929350"/>
              <a:gd name="connsiteY8" fmla="*/ 102358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350" h="109182">
                <a:moveTo>
                  <a:pt x="7929350" y="0"/>
                </a:moveTo>
                <a:cubicBezTo>
                  <a:pt x="7752497" y="1706"/>
                  <a:pt x="7575645" y="3412"/>
                  <a:pt x="7315200" y="13648"/>
                </a:cubicBezTo>
                <a:cubicBezTo>
                  <a:pt x="7054755" y="23884"/>
                  <a:pt x="6366681" y="61415"/>
                  <a:pt x="6366681" y="61415"/>
                </a:cubicBezTo>
                <a:lnTo>
                  <a:pt x="5629702" y="88711"/>
                </a:lnTo>
                <a:lnTo>
                  <a:pt x="5008729" y="102358"/>
                </a:lnTo>
                <a:lnTo>
                  <a:pt x="3903260" y="109182"/>
                </a:lnTo>
                <a:lnTo>
                  <a:pt x="2477069" y="109182"/>
                </a:lnTo>
                <a:lnTo>
                  <a:pt x="1166884" y="102358"/>
                </a:lnTo>
                <a:lnTo>
                  <a:pt x="0" y="102358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3640014" y="5359929"/>
            <a:ext cx="1553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</a:t>
            </a:r>
            <a:r>
              <a:rPr lang="nb-NO" sz="1000" dirty="0" smtClean="0">
                <a:solidFill>
                  <a:srgbClr val="0070C0"/>
                </a:solidFill>
              </a:rPr>
              <a:t>(</a:t>
            </a:r>
            <a:r>
              <a:rPr lang="nb-NO" sz="1000" dirty="0" smtClean="0">
                <a:solidFill>
                  <a:srgbClr val="0070C0"/>
                </a:solidFill>
              </a:rPr>
              <a:t>enkelBilv</a:t>
            </a:r>
            <a:r>
              <a:rPr lang="nb-NO" sz="1000" dirty="0" smtClean="0">
                <a:solidFill>
                  <a:srgbClr val="0070C0"/>
                </a:solidFill>
              </a:rPr>
              <a:t>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2790967" y="4274980"/>
            <a:ext cx="185499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4237630" y="3637128"/>
            <a:ext cx="2210937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6527448" y="2153847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8288594" y="4245369"/>
            <a:ext cx="449385" cy="15272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6448567" y="3541314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>
            <a:stCxn id="46" idx="2"/>
          </p:cNvCxnSpPr>
          <p:nvPr/>
        </p:nvCxnSpPr>
        <p:spPr>
          <a:xfrm>
            <a:off x="7503542" y="3787535"/>
            <a:ext cx="1155962" cy="486044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</a:t>
            </a:r>
            <a:r>
              <a:rPr lang="nb-NO" sz="2400" dirty="0" smtClean="0"/>
              <a:t>og </a:t>
            </a:r>
            <a:r>
              <a:rPr lang="nb-NO" sz="2400" dirty="0" smtClean="0"/>
              <a:t>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</a:t>
            </a:r>
            <a:r>
              <a:rPr lang="nb-NO" sz="2400" dirty="0" smtClean="0"/>
              <a:t>og </a:t>
            </a:r>
            <a:r>
              <a:rPr lang="nb-NO" sz="2400" dirty="0" smtClean="0"/>
              <a:t>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53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</a:t>
            </a:r>
            <a:r>
              <a:rPr lang="nb-NO" sz="1000" dirty="0" smtClean="0">
                <a:solidFill>
                  <a:srgbClr val="0070C0"/>
                </a:solidFill>
              </a:rPr>
              <a:t>(</a:t>
            </a:r>
            <a:r>
              <a:rPr lang="nb-NO" sz="1000" dirty="0" smtClean="0">
                <a:solidFill>
                  <a:srgbClr val="0070C0"/>
                </a:solidFill>
              </a:rPr>
              <a:t>enkelBilv</a:t>
            </a:r>
            <a:r>
              <a:rPr lang="nb-NO" sz="1000" dirty="0" smtClean="0">
                <a:solidFill>
                  <a:srgbClr val="0070C0"/>
                </a:solidFill>
              </a:rPr>
              <a:t>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6758283" y="1645964"/>
            <a:ext cx="2109950" cy="5539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  <a:endParaRPr lang="nb-NO" sz="1000" dirty="0" smtClean="0">
              <a:solidFill>
                <a:srgbClr val="00B050"/>
              </a:solidFill>
            </a:endParaRPr>
          </a:p>
        </p:txBody>
      </p:sp>
      <p:cxnSp>
        <p:nvCxnSpPr>
          <p:cNvPr id="46" name="Rett linje 45"/>
          <p:cNvCxnSpPr/>
          <p:nvPr/>
        </p:nvCxnSpPr>
        <p:spPr>
          <a:xfrm>
            <a:off x="6866661" y="1768073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 flipV="1">
            <a:off x="6866661" y="1906482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V="1">
            <a:off x="6866661" y="205481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>
            <a:off x="761754" y="3802267"/>
            <a:ext cx="540897" cy="9241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</a:t>
            </a:r>
            <a:r>
              <a:rPr lang="nb-NO" sz="2400" dirty="0" smtClean="0"/>
              <a:t>og </a:t>
            </a:r>
            <a:r>
              <a:rPr lang="nb-NO" sz="2400" dirty="0" smtClean="0"/>
              <a:t>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/>
          </a:p>
          <a:p>
            <a:endParaRPr lang="nb-NO" sz="2400" dirty="0" smtClean="0"/>
          </a:p>
          <a:p>
            <a:r>
              <a:rPr lang="nb-NO" sz="2400" dirty="0" smtClean="0"/>
              <a:t>Gågate/fortau (Karl Johan?)</a:t>
            </a:r>
          </a:p>
          <a:p>
            <a:endParaRPr lang="nb-NO" sz="2400" dirty="0"/>
          </a:p>
          <a:p>
            <a:r>
              <a:rPr lang="nb-NO" sz="2400" dirty="0" smtClean="0"/>
              <a:t>Fortau under bygning (Storgata)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</a:t>
            </a:r>
            <a:r>
              <a:rPr lang="nb-NO" sz="2400" dirty="0" smtClean="0"/>
              <a:t>og </a:t>
            </a:r>
            <a:r>
              <a:rPr lang="nb-NO" sz="2400" dirty="0" smtClean="0"/>
              <a:t>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/>
          </a:p>
          <a:p>
            <a:endParaRPr lang="nb-NO" sz="2400" dirty="0" smtClean="0"/>
          </a:p>
          <a:p>
            <a:r>
              <a:rPr lang="nb-NO" sz="2400" dirty="0" smtClean="0"/>
              <a:t>Gågate/fortau (Karl Johan?)</a:t>
            </a:r>
          </a:p>
          <a:p>
            <a:endParaRPr lang="nb-NO" sz="2400" dirty="0"/>
          </a:p>
          <a:p>
            <a:r>
              <a:rPr lang="nb-NO" sz="2400" dirty="0" smtClean="0"/>
              <a:t>Fortau under bygning (Storgata)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131945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</a:t>
            </a:r>
            <a:r>
              <a:rPr lang="nb-NO" sz="2400" dirty="0" smtClean="0"/>
              <a:t>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b="1" dirty="0" smtClean="0"/>
              <a:t>NB! </a:t>
            </a:r>
            <a:r>
              <a:rPr lang="nb-NO" sz="1800" b="1" i="1" dirty="0" smtClean="0"/>
              <a:t>Fagdag revisjon (internt og med firma)</a:t>
            </a:r>
            <a:br>
              <a:rPr lang="nb-NO" sz="1800" b="1" i="1" dirty="0" smtClean="0"/>
            </a:br>
            <a:r>
              <a:rPr lang="nb-NO" sz="1800" b="1" i="1" dirty="0" smtClean="0"/>
              <a:t>NB! Prøveområde for alle firma (samme område) –firmaene er positive (møte 28.09.21)</a:t>
            </a:r>
            <a:endParaRPr lang="nb-NO" sz="1800" b="1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95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 smtClean="0">
                <a:solidFill>
                  <a:srgbClr val="92D050"/>
                </a:solidFill>
              </a:rPr>
              <a:t>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758178" cy="66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smtClean="0"/>
              <a:t>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TekstSylinder 90"/>
          <p:cNvSpPr txBox="1"/>
          <p:nvPr/>
        </p:nvSpPr>
        <p:spPr>
          <a:xfrm>
            <a:off x="1222894" y="1299096"/>
            <a:ext cx="2052709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307115" y="1729783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99265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 smtClean="0">
                <a:solidFill>
                  <a:srgbClr val="92D050"/>
                </a:solidFill>
              </a:rPr>
              <a:t>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 smtClean="0">
                <a:solidFill>
                  <a:srgbClr val="7030A0"/>
                </a:solidFill>
              </a:rPr>
              <a:t>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smtClean="0"/>
              <a:t>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</a:t>
            </a:r>
            <a:r>
              <a:rPr lang="nb-NO" sz="1000" dirty="0" smtClean="0">
                <a:solidFill>
                  <a:srgbClr val="7030A0"/>
                </a:solidFill>
              </a:rPr>
              <a:t>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330825"/>
            <a:ext cx="4085566" cy="9886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311763"/>
            <a:ext cx="1441713" cy="10077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66272"/>
            <a:ext cx="1168843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755795"/>
            <a:ext cx="8930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err="1" smtClean="0"/>
              <a:t>VegAnnenAvgrensning</a:t>
            </a:r>
            <a:r>
              <a:rPr lang="nb-NO" dirty="0" smtClean="0"/>
              <a:t>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VegAnnenAvgrensning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VegAnnenAvgrensning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5445457" y="200622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1412543" y="2006221"/>
            <a:ext cx="4032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VegAnnenAvgrensning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err="1" smtClean="0">
                <a:solidFill>
                  <a:srgbClr val="00B050"/>
                </a:solidFill>
              </a:rPr>
              <a:t>VegAnnenAvgrensning</a:t>
            </a:r>
            <a:endParaRPr lang="nb-NO" sz="1000" dirty="0" smtClean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AnnetVegarealAvgrensning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r>
              <a:rPr lang="nb-NO" dirty="0" smtClean="0"/>
              <a:t> (eks.)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23659"/>
            <a:ext cx="138033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37579" y="5665809"/>
            <a:ext cx="6809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905812"/>
            <a:ext cx="63278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71" y="4609588"/>
            <a:ext cx="1670857" cy="1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7" y="3915886"/>
            <a:ext cx="2446773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9023758" y="3780233"/>
            <a:ext cx="1853921" cy="828989"/>
          </a:xfrm>
          <a:custGeom>
            <a:avLst/>
            <a:gdLst>
              <a:gd name="connsiteX0" fmla="*/ 0 w 1853921"/>
              <a:gd name="connsiteY0" fmla="*/ 828989 h 828989"/>
              <a:gd name="connsiteX1" fmla="*/ 542611 w 1853921"/>
              <a:gd name="connsiteY1" fmla="*/ 587829 h 828989"/>
              <a:gd name="connsiteX2" fmla="*/ 994787 w 1853921"/>
              <a:gd name="connsiteY2" fmla="*/ 401934 h 828989"/>
              <a:gd name="connsiteX3" fmla="*/ 1286189 w 1853921"/>
              <a:gd name="connsiteY3" fmla="*/ 256233 h 828989"/>
              <a:gd name="connsiteX4" fmla="*/ 1567543 w 1853921"/>
              <a:gd name="connsiteY4" fmla="*/ 135653 h 828989"/>
              <a:gd name="connsiteX5" fmla="*/ 1753437 w 1853921"/>
              <a:gd name="connsiteY5" fmla="*/ 45218 h 828989"/>
              <a:gd name="connsiteX6" fmla="*/ 1853921 w 1853921"/>
              <a:gd name="connsiteY6" fmla="*/ 0 h 8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921" h="828989">
                <a:moveTo>
                  <a:pt x="0" y="828989"/>
                </a:moveTo>
                <a:lnTo>
                  <a:pt x="542611" y="587829"/>
                </a:lnTo>
                <a:cubicBezTo>
                  <a:pt x="708409" y="516653"/>
                  <a:pt x="870857" y="457200"/>
                  <a:pt x="994787" y="401934"/>
                </a:cubicBezTo>
                <a:cubicBezTo>
                  <a:pt x="1118717" y="346668"/>
                  <a:pt x="1190730" y="300613"/>
                  <a:pt x="1286189" y="256233"/>
                </a:cubicBezTo>
                <a:cubicBezTo>
                  <a:pt x="1381648" y="211853"/>
                  <a:pt x="1489668" y="170822"/>
                  <a:pt x="1567543" y="135653"/>
                </a:cubicBezTo>
                <a:cubicBezTo>
                  <a:pt x="1645418" y="100484"/>
                  <a:pt x="1705707" y="67827"/>
                  <a:pt x="1753437" y="45218"/>
                </a:cubicBezTo>
                <a:cubicBezTo>
                  <a:pt x="1801167" y="22609"/>
                  <a:pt x="1827544" y="11304"/>
                  <a:pt x="185392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7329947" y="1499933"/>
            <a:ext cx="315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Skal registreres med HREF TOP!</a:t>
            </a:r>
          </a:p>
          <a:p>
            <a:r>
              <a:rPr lang="nb-NO" dirty="0" smtClean="0"/>
              <a:t>Ved skrå kantstein (se bilde i midten) skal registrering skje lengst mulig ut på toppen av kantsteinen.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18936</TotalTime>
  <Words>1816</Words>
  <Application>Microsoft Office PowerPoint</Application>
  <PresentationFormat>Widescreen</PresentationFormat>
  <Paragraphs>374</Paragraphs>
  <Slides>107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</vt:lpstr>
      <vt:lpstr>Veg - flater og avgrensningslinjer (FKB-Veg 5.0) - (egen objekttype for avgrensningslinjer for gående og syklende)</vt:lpstr>
      <vt:lpstr>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NB! Fagdag revisjon (internt og med firma) NB! Prøveområde for alle firma (samme område) –firmaene er positive (møte 28.09.21)</vt:lpstr>
      <vt:lpstr>Parkeringsområde (flate)</vt:lpstr>
      <vt:lpstr>Trafikkøy (flate)</vt:lpstr>
      <vt:lpstr>Trafikkøy (flate)</vt:lpstr>
      <vt:lpstr>Trafikkøy (flateavgrensninger)</vt:lpstr>
      <vt:lpstr>OverkjørbartArealAvgrensning</vt:lpstr>
      <vt:lpstr>OverkjørbartArealAvgrensning</vt:lpstr>
      <vt:lpstr>VegGåendeOgSyklende (flate) Gammel GangSykkelveg</vt:lpstr>
      <vt:lpstr>VegGåendeOgSyklende (flate) ny GangSykkelveg</vt:lpstr>
      <vt:lpstr>VegGåendeOgSyklende (flate) ny Gangveg/Fortau</vt:lpstr>
      <vt:lpstr>VegGåendeOgSyklende (flate) ny Gågate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 (eks.)</vt:lpstr>
      <vt:lpstr>GangfeltAvgrensning</vt:lpstr>
      <vt:lpstr>GangfeltAvgrensning</vt:lpstr>
      <vt:lpstr>GangfeltAvgrensning</vt:lpstr>
      <vt:lpstr>Kjørebanekant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212</cp:revision>
  <dcterms:created xsi:type="dcterms:W3CDTF">2021-08-06T12:22:07Z</dcterms:created>
  <dcterms:modified xsi:type="dcterms:W3CDTF">2021-10-15T13:51:44Z</dcterms:modified>
</cp:coreProperties>
</file>